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94814-A4AA-45FF-9516-BFD3F33B7A5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21CDA-05BC-4BDB-8739-165F2CA0AEB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21CDA-05BC-4BDB-8739-165F2CA0A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309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0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3133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027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903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2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4616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1DC8A6-9A52-435A-85FD-9248DA6D9E8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D5C1B95-B4CE-477B-B8EA-3E61459E51F4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249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accounts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zG_n_64aXPtMX5s2FAM9Uy3XHhU3Csn-" TargetMode="External"/><Relationship Id="rId4" Type="http://schemas.openxmlformats.org/officeDocument/2006/relationships/hyperlink" Target="https://colab.ne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lab.research.google.com/drive/1ADh_nS-wzpvZJFzOUwJ6a-E8FXiLo4I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lab.research.google.com/drive/1JrJc1I67LdkGQUfyE0e9NjoI-uHUUTy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lab.research.google.com/drive/1GEZfs5UFMaIbPsrZ5VbpQOU5jzvlHJR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kJDM--mLW8C61svYablSlnQJxnNAQnA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BO" dirty="0" smtClean="0"/>
              <a:t>INGELEARN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BO" dirty="0" smtClean="0"/>
              <a:t>JOSE JHONATAN CHOQUE ARAUJO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GOOGLE COLAB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/>
              <a:t>PRIMERO SE DEBE INICIAR SESION CON UNA CUENTA DE GOOGLE ATRAVES DE (</a:t>
            </a:r>
            <a:r>
              <a:rPr lang="es-BO" dirty="0">
                <a:hlinkClick r:id="rId2"/>
              </a:rPr>
              <a:t>https://accounts.google.com</a:t>
            </a:r>
            <a:r>
              <a:rPr lang="es-BO" dirty="0" smtClean="0">
                <a:hlinkClick r:id="rId2"/>
              </a:rPr>
              <a:t>/</a:t>
            </a:r>
            <a:r>
              <a:rPr lang="es-BO" dirty="0" smtClean="0"/>
              <a:t>)</a:t>
            </a:r>
          </a:p>
          <a:p>
            <a:r>
              <a:rPr lang="es-BO" dirty="0"/>
              <a:t>DESPUES DE INICIAR SESION SE PUEDE ACCEDER USANDO LA HERRAMIENTA DE (</a:t>
            </a:r>
            <a:r>
              <a:rPr lang="es-BO" dirty="0">
                <a:hlinkClick r:id="rId3"/>
              </a:rPr>
              <a:t>https://colab.research.google.com</a:t>
            </a:r>
            <a:r>
              <a:rPr lang="es-BO" dirty="0" smtClean="0">
                <a:hlinkClick r:id="rId3"/>
              </a:rPr>
              <a:t>/</a:t>
            </a:r>
            <a:r>
              <a:rPr lang="es-BO" dirty="0"/>
              <a:t>) O CREAR UNA NUEVA LIBRETA </a:t>
            </a:r>
            <a:r>
              <a:rPr lang="es-BO" dirty="0" smtClean="0"/>
              <a:t>CON (</a:t>
            </a:r>
            <a:r>
              <a:rPr lang="es-BO" dirty="0">
                <a:hlinkClick r:id="rId4"/>
              </a:rPr>
              <a:t>https://colab.new</a:t>
            </a:r>
            <a:r>
              <a:rPr lang="es-BO" dirty="0" smtClean="0">
                <a:hlinkClick r:id="rId4"/>
              </a:rPr>
              <a:t>/</a:t>
            </a:r>
            <a:r>
              <a:rPr lang="es-BO" dirty="0" smtClean="0"/>
              <a:t>) </a:t>
            </a:r>
          </a:p>
          <a:p>
            <a:r>
              <a:rPr lang="es-BO" dirty="0"/>
              <a:t>AQUÍ HAY UNA LIBRETA DONDE SE PRODRA TRABAJAR (</a:t>
            </a:r>
            <a:r>
              <a:rPr lang="es-BO" dirty="0">
                <a:hlinkClick r:id="rId5"/>
              </a:rPr>
              <a:t>https://colab.research.google.com/drive/1zG_n_64aXPtMX5s2FAM9Uy3XHhU3Csn-</a:t>
            </a:r>
            <a:r>
              <a:rPr lang="es-BO" dirty="0" smtClean="0"/>
              <a:t>)</a:t>
            </a:r>
          </a:p>
          <a:p>
            <a:endParaRPr lang="es-B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-197" b="22618"/>
          <a:stretch/>
        </p:blipFill>
        <p:spPr>
          <a:xfrm>
            <a:off x="977979" y="650746"/>
            <a:ext cx="3119478" cy="25944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49" y="1308847"/>
            <a:ext cx="6509868" cy="41758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32" y="3548362"/>
            <a:ext cx="4156053" cy="29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Estructura de datos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649508"/>
            <a:ext cx="9290816" cy="905434"/>
          </a:xfrm>
        </p:spPr>
        <p:txBody>
          <a:bodyPr/>
          <a:lstStyle/>
          <a:p>
            <a:r>
              <a:rPr lang="es-BO" dirty="0"/>
              <a:t>En aquí se encuentra lo avanzando en código (</a:t>
            </a:r>
            <a:r>
              <a:rPr lang="es-BO" dirty="0">
                <a:hlinkClick r:id="rId2"/>
              </a:rPr>
              <a:t>https://</a:t>
            </a:r>
            <a:r>
              <a:rPr lang="es-BO" dirty="0" smtClean="0">
                <a:hlinkClick r:id="rId2"/>
              </a:rPr>
              <a:t>colab.research.google.com/drive/1ADh_nS-wzpvZJFzOUwJ6a-E8FXiLo4Ik</a:t>
            </a:r>
            <a:r>
              <a:rPr lang="es-BO" dirty="0" smtClean="0"/>
              <a:t>)</a:t>
            </a:r>
          </a:p>
          <a:p>
            <a:endParaRPr lang="es-BO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5" y="2689416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84" y="510302"/>
            <a:ext cx="10297962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09537"/>
            <a:ext cx="106108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Funciones y </a:t>
            </a:r>
            <a:r>
              <a:rPr lang="es-BO" dirty="0" err="1" smtClean="0"/>
              <a:t>modulos</a:t>
            </a:r>
            <a:r>
              <a:rPr lang="es-BO" dirty="0" smtClean="0"/>
              <a:t> en </a:t>
            </a:r>
            <a:r>
              <a:rPr lang="es-BO" dirty="0" err="1" smtClean="0"/>
              <a:t>python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smtClean="0"/>
              <a:t>En este link se encuentra todo lo avanzado en base </a:t>
            </a:r>
            <a:r>
              <a:rPr lang="es-BO" dirty="0"/>
              <a:t>a funciones (</a:t>
            </a:r>
            <a:r>
              <a:rPr lang="es-BO" dirty="0">
                <a:hlinkClick r:id="rId2"/>
              </a:rPr>
              <a:t>https://colab.research.google.com/drive/1JrJc1I67LdkGQUfyE0e9NjoI-uHUUTyU</a:t>
            </a:r>
            <a:r>
              <a:rPr lang="es-BO" dirty="0" smtClean="0"/>
              <a:t>)</a:t>
            </a:r>
          </a:p>
          <a:p>
            <a:endParaRPr lang="es-BO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3899800"/>
            <a:ext cx="9201169" cy="15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INTRODUCCION A LOS EQUIPOS INDUSDRIALES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smtClean="0"/>
              <a:t>PLC (CONTROLADOR LOGICO PROGRAMABLE) es un dispositivo que se puede programar y  que realiza de manera automática las tareas que nosotros le designemos, un </a:t>
            </a:r>
            <a:r>
              <a:rPr lang="es-BO" dirty="0" err="1" smtClean="0"/>
              <a:t>plc</a:t>
            </a:r>
            <a:r>
              <a:rPr lang="es-BO" dirty="0" smtClean="0"/>
              <a:t> esta diseñado para trabajar en entornos industriales con lo cual es robusto, </a:t>
            </a:r>
            <a:r>
              <a:rPr lang="es-BO" dirty="0" err="1" smtClean="0"/>
              <a:t>resitente</a:t>
            </a:r>
            <a:r>
              <a:rPr lang="es-BO" dirty="0" smtClean="0"/>
              <a:t> y esta fabricado para durar muchísimos años, hoy en </a:t>
            </a:r>
            <a:r>
              <a:rPr lang="es-BO" dirty="0" err="1" smtClean="0"/>
              <a:t>dia</a:t>
            </a:r>
            <a:r>
              <a:rPr lang="es-BO" dirty="0" smtClean="0"/>
              <a:t> se puede usar para:</a:t>
            </a:r>
          </a:p>
          <a:p>
            <a:pPr algn="ctr"/>
            <a:r>
              <a:rPr lang="es-BO" dirty="0" smtClean="0"/>
              <a:t>Cintas transportadoras</a:t>
            </a:r>
          </a:p>
          <a:p>
            <a:pPr algn="ctr"/>
            <a:r>
              <a:rPr lang="es-BO" dirty="0" smtClean="0"/>
              <a:t>Maquinas potabilizadoras</a:t>
            </a:r>
          </a:p>
          <a:p>
            <a:pPr algn="ctr"/>
            <a:r>
              <a:rPr lang="es-BO" dirty="0" smtClean="0"/>
              <a:t>Centros de distribución</a:t>
            </a:r>
          </a:p>
          <a:p>
            <a:pPr algn="ctr"/>
            <a:r>
              <a:rPr lang="es-BO" dirty="0" smtClean="0"/>
              <a:t>Etc.</a:t>
            </a:r>
            <a:endParaRPr lang="en-US" dirty="0" smtClean="0"/>
          </a:p>
          <a:p>
            <a:pPr algn="just"/>
            <a:r>
              <a:rPr lang="es-BO" dirty="0" smtClean="0"/>
              <a:t>Según la norma IEC 61131 esta norma determina 5 lenguajes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137463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206189"/>
            <a:ext cx="10178322" cy="6257364"/>
          </a:xfrm>
        </p:spPr>
        <p:txBody>
          <a:bodyPr/>
          <a:lstStyle/>
          <a:p>
            <a:pPr algn="just"/>
            <a:r>
              <a:rPr lang="es-BO" dirty="0" smtClean="0"/>
              <a:t>La diferencia entre un PLC y un ARDUINO esta en la </a:t>
            </a:r>
            <a:r>
              <a:rPr lang="es-BO" dirty="0" err="1" smtClean="0"/>
              <a:t>robustes</a:t>
            </a:r>
            <a:r>
              <a:rPr lang="es-BO" dirty="0" smtClean="0"/>
              <a:t> los PLC están fabricados específicamente para trabajar en entornos industriales, esto quiere decir que soportan temperaturas extremas están fabricados con componentes que pueden duran muchos años y fundamentalmente emisiones </a:t>
            </a:r>
            <a:r>
              <a:rPr lang="es-BO" dirty="0" err="1" smtClean="0"/>
              <a:t>electromacneticas</a:t>
            </a:r>
            <a:r>
              <a:rPr lang="es-BO" dirty="0" smtClean="0"/>
              <a:t> que pueden recibir de cualquier dispositivo industrial</a:t>
            </a:r>
          </a:p>
          <a:p>
            <a:pPr algn="just"/>
            <a:r>
              <a:rPr lang="es-BO" dirty="0" smtClean="0"/>
              <a:t>Un </a:t>
            </a:r>
            <a:r>
              <a:rPr lang="es-BO" dirty="0" err="1" smtClean="0"/>
              <a:t>arduino</a:t>
            </a:r>
            <a:r>
              <a:rPr lang="es-BO" dirty="0" smtClean="0"/>
              <a:t> es fácil de programar, fácil de conseguir y mucho mas sensibles</a:t>
            </a:r>
          </a:p>
          <a:p>
            <a:pPr algn="just"/>
            <a:r>
              <a:rPr lang="es-BO" dirty="0" smtClean="0"/>
              <a:t>Un HDM (Interfaz humanos maquina) este es un panel de operador que se utiliza para mostrar información de un proceso, estos nos permiten controlar y parametrizar cualquier maquina o cualquier sistema que pueda llegar a tener dentro de la industria </a:t>
            </a:r>
          </a:p>
          <a:p>
            <a:pPr algn="just"/>
            <a:r>
              <a:rPr lang="es-BO" dirty="0" smtClean="0"/>
              <a:t>Sensores, es cualquier cosa que nosotros conectamos a un PLC o a cualquier otro sistema industrial y relevan información física de nuestro entorno, pueden relevar presiones, caudales, temperaturas o cualquier otra magnitud que nos podamos encontrar en una industria se utiliza para monitorear los sistemas y controlar cada uno de los aspectos de este ya sea de cuantos paquetes nos vamos a encontrar en una cinta transportadora, cuantos gramos de material debo pesar, cuanto liquido debo hacer pasar por un tubo.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4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215153"/>
            <a:ext cx="10178322" cy="6293223"/>
          </a:xfrm>
        </p:spPr>
        <p:txBody>
          <a:bodyPr/>
          <a:lstStyle/>
          <a:p>
            <a:r>
              <a:rPr lang="es-BO" dirty="0" smtClean="0"/>
              <a:t>Los actuadores son aquellos sistemas que están conectados que nos permiten ejercer alguna acción sobre alguna magnitud física es decir que vamos a tener motores que activan y desactivan las cintas, luces que nos permiten hacer indicaciones sobre el estado del sistema, vamos a tener pistones, válvulas, vamos a tener cualquier equipo que nos permitan controlar el proceso de forma directa, trabajan en conjunto con los sensores y el PLC es quien toma las decisiones y les dice a los actuadores cuando </a:t>
            </a:r>
            <a:r>
              <a:rPr lang="es-BO" dirty="0" err="1" smtClean="0"/>
              <a:t>cuando</a:t>
            </a:r>
            <a:r>
              <a:rPr lang="es-BO" dirty="0" smtClean="0"/>
              <a:t> se deben prender, apagar, abrir, cerrar, dependiendo del actuadores que sea.</a:t>
            </a:r>
          </a:p>
          <a:p>
            <a:r>
              <a:rPr lang="es-BO" dirty="0" smtClean="0"/>
              <a:t>Las comunicaciones, </a:t>
            </a:r>
            <a:r>
              <a:rPr lang="es-BO" dirty="0" err="1" smtClean="0"/>
              <a:t>Switches</a:t>
            </a:r>
            <a:r>
              <a:rPr lang="es-BO" dirty="0" smtClean="0"/>
              <a:t>, </a:t>
            </a:r>
            <a:r>
              <a:rPr lang="es-BO" dirty="0" err="1" smtClean="0"/>
              <a:t>gatways</a:t>
            </a:r>
            <a:r>
              <a:rPr lang="es-BO" dirty="0"/>
              <a:t> </a:t>
            </a:r>
            <a:r>
              <a:rPr lang="es-BO" dirty="0" smtClean="0"/>
              <a:t>que nos sirven para conectar y compartir información en grandes cantidades </a:t>
            </a:r>
          </a:p>
          <a:p>
            <a:r>
              <a:rPr lang="es-BO" dirty="0" smtClean="0"/>
              <a:t>Los SCADA/DCS se utiliza para </a:t>
            </a:r>
            <a:r>
              <a:rPr lang="es-BO" dirty="0" err="1" smtClean="0"/>
              <a:t>motiroar</a:t>
            </a:r>
            <a:r>
              <a:rPr lang="es-BO" dirty="0" smtClean="0"/>
              <a:t> sistemas completos o monitorear una planta entera la diferencia entre los dos radica entre como operan, los SCADA, son sistemas de adquisición y </a:t>
            </a:r>
            <a:r>
              <a:rPr lang="es-BO" dirty="0" err="1" smtClean="0"/>
              <a:t>supervicion</a:t>
            </a:r>
            <a:r>
              <a:rPr lang="es-BO" dirty="0" smtClean="0"/>
              <a:t>. Y DCS es mas de control.</a:t>
            </a:r>
          </a:p>
          <a:p>
            <a:r>
              <a:rPr lang="es-BO" dirty="0" smtClean="0"/>
              <a:t>Todo esto compone un SISTEMA INDUSTRIAL TIPICO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47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SISTEMA INDUSTRIAL TIPICO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74" y="1716963"/>
            <a:ext cx="8383170" cy="4858428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5531224" y="1990165"/>
            <a:ext cx="4276164" cy="779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6705601" y="2770094"/>
            <a:ext cx="3003175" cy="6171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8041342" y="3660989"/>
            <a:ext cx="1595717" cy="2110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6651812" y="4104672"/>
            <a:ext cx="2985247" cy="3149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351929" y="4881452"/>
            <a:ext cx="4455459" cy="45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7915836" y="5754179"/>
            <a:ext cx="1792940" cy="648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9807388" y="1783534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SENSORES</a:t>
            </a:r>
            <a:endParaRPr lang="en-U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9708776" y="256086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PLC</a:t>
            </a:r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9708776" y="3760330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SWITCH O </a:t>
            </a:r>
          </a:p>
          <a:p>
            <a:r>
              <a:rPr lang="es-BO" dirty="0" smtClean="0"/>
              <a:t>GATEWAY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9767828" y="469678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HDM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9594477" y="3428342"/>
            <a:ext cx="166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ACTUADORES</a:t>
            </a:r>
            <a:endParaRPr lang="en-U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9711496" y="5601920"/>
            <a:ext cx="14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dirty="0" smtClean="0"/>
              <a:t>SCADA/DCS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5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CLAVES PARA PROGRAMAR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Te dejamos aquí algunos pasos que te simplificarán la vida a la hora de escribir tus primeras líneas de código. </a:t>
            </a:r>
            <a:br>
              <a:rPr lang="es-ES" dirty="0"/>
            </a:br>
            <a:r>
              <a:rPr lang="es-ES" b="1" dirty="0"/>
              <a:t>Recuerda: Programar no es más que dar instrucciones, claras y en orden.</a:t>
            </a:r>
            <a:endParaRPr lang="es-ES" dirty="0"/>
          </a:p>
          <a:p>
            <a:r>
              <a:rPr lang="es-ES" b="1" dirty="0"/>
              <a:t>Entiende el problema:</a:t>
            </a:r>
            <a:r>
              <a:rPr lang="es-ES" dirty="0"/>
              <a:t> La programación comienza por entender el problema en su totalidad </a:t>
            </a:r>
            <a:r>
              <a:rPr lang="es-ES" b="1" dirty="0"/>
              <a:t>antes</a:t>
            </a:r>
            <a:r>
              <a:rPr lang="es-ES" dirty="0"/>
              <a:t> de poner manos a la obra en el código.</a:t>
            </a:r>
          </a:p>
          <a:p>
            <a:r>
              <a:rPr lang="es-ES" b="1" dirty="0"/>
              <a:t>Divide y conquista:</a:t>
            </a:r>
            <a:r>
              <a:rPr lang="es-ES" dirty="0"/>
              <a:t> Separa problemas grandes (que a veces pueden ser intimidantes) en problemas más pequeños y manejables.</a:t>
            </a:r>
          </a:p>
          <a:p>
            <a:r>
              <a:rPr lang="es-ES" b="1" dirty="0"/>
              <a:t>Menos es más:</a:t>
            </a:r>
            <a:r>
              <a:rPr lang="es-ES" dirty="0"/>
              <a:t> ¡No trates de resolver todo el problema de una sola vez! Empieza de a poco, y agrega funciones, complejizándolo de a pasos.</a:t>
            </a:r>
          </a:p>
          <a:p>
            <a:r>
              <a:rPr lang="es-ES" b="1" dirty="0"/>
              <a:t>Prueba, luego implementa:</a:t>
            </a:r>
            <a:r>
              <a:rPr lang="es-ES" dirty="0"/>
              <a:t> ¿No estás seguro/a de cómo funciona cualquier elemento? Pruébalo fuera del programa, entiende lo que hace, y luego lo usas.</a:t>
            </a:r>
          </a:p>
          <a:p>
            <a:r>
              <a:rPr lang="es-ES" b="1" dirty="0"/>
              <a:t>No te frustres:</a:t>
            </a:r>
            <a:r>
              <a:rPr lang="es-ES" dirty="0"/>
              <a:t> El aprendizaje y la experiencia vienen de la mano de equivocarse. No temas probar otra aproximación, aunque signifique comenzar de nuevo.</a:t>
            </a:r>
          </a:p>
          <a:p>
            <a:r>
              <a:rPr lang="es-ES" b="1" dirty="0"/>
              <a:t>Descansa:</a:t>
            </a:r>
            <a:r>
              <a:rPr lang="es-ES" dirty="0"/>
              <a:t> Cuando uno se “bloquea” con un problema, a veces basta con parar a hacer otra cosa, y luego volver. Yo mismo me sorprendo mucho de lo bien que funciona éste método.</a:t>
            </a:r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251678" y="1128451"/>
            <a:ext cx="316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(Y no perderse en el intento…)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PROTOCOLOS DE COMUNICACIÓN INDUSTRIALES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2650896"/>
            <a:ext cx="10178322" cy="3593591"/>
          </a:xfrm>
        </p:spPr>
        <p:txBody>
          <a:bodyPr/>
          <a:lstStyle/>
          <a:p>
            <a:r>
              <a:rPr lang="es-BO" dirty="0" smtClean="0"/>
              <a:t>Son los lenguajes con el que las maquinas se comunicaran entre ellas, nos permitirán transmitir  información de muchísimos dispositivos.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63" y="3342638"/>
            <a:ext cx="2133898" cy="11050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53" y="3432868"/>
            <a:ext cx="2324424" cy="781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60" y="3350988"/>
            <a:ext cx="2372056" cy="8097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663" y="5102961"/>
            <a:ext cx="2257740" cy="96215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684" y="4990406"/>
            <a:ext cx="2048161" cy="10383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64" y="5102961"/>
            <a:ext cx="224821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Revoluciones </a:t>
            </a:r>
            <a:r>
              <a:rPr lang="es-BO" dirty="0" err="1" smtClean="0"/>
              <a:t>industruales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smtClean="0"/>
              <a:t>Primera revolución industrial 1760 – 1840 sistemas a vapor, eliminando trabajos manuales.</a:t>
            </a:r>
          </a:p>
          <a:p>
            <a:r>
              <a:rPr lang="es-BO" dirty="0" smtClean="0"/>
              <a:t>Segunda revolución industrial 1870 – 1914 sistemas eléctricos.</a:t>
            </a:r>
          </a:p>
          <a:p>
            <a:r>
              <a:rPr lang="es-BO" dirty="0" smtClean="0"/>
              <a:t>Tercera revolución industrial años 60, dispositivos mas compactos con los PLC, la </a:t>
            </a:r>
            <a:r>
              <a:rPr lang="es-BO" dirty="0" err="1" smtClean="0"/>
              <a:t>electronica</a:t>
            </a:r>
            <a:endParaRPr lang="es-BO" dirty="0"/>
          </a:p>
          <a:p>
            <a:r>
              <a:rPr lang="es-BO" dirty="0" smtClean="0"/>
              <a:t>Cuarta revolución industrial – utilización de </a:t>
            </a:r>
            <a:r>
              <a:rPr lang="es-BO" dirty="0" err="1" smtClean="0"/>
              <a:t>robotica</a:t>
            </a:r>
            <a:r>
              <a:rPr lang="es-BO" dirty="0" smtClean="0"/>
              <a:t>, 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00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Una mescla de lo convencional con lo actual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BO" sz="1200" dirty="0" smtClean="0"/>
              <a:t>Dispositivos EDGE – Como computadoras </a:t>
            </a:r>
            <a:r>
              <a:rPr lang="es-BO" sz="1200" dirty="0" err="1" smtClean="0"/>
              <a:t>indusctriales</a:t>
            </a:r>
            <a:r>
              <a:rPr lang="es-BO" sz="1200" dirty="0" smtClean="0"/>
              <a:t>, cargan un sistema operativo y permiten cargar lenguajes de programación moderno</a:t>
            </a:r>
          </a:p>
          <a:p>
            <a:r>
              <a:rPr lang="es-BO" sz="1200" dirty="0" err="1" smtClean="0"/>
              <a:t>PLCs</a:t>
            </a:r>
            <a:r>
              <a:rPr lang="es-BO" sz="1200" dirty="0" smtClean="0"/>
              <a:t> open </a:t>
            </a:r>
            <a:r>
              <a:rPr lang="es-BO" sz="1200" dirty="0" err="1" smtClean="0"/>
              <a:t>source</a:t>
            </a:r>
            <a:r>
              <a:rPr lang="es-BO" sz="1200" dirty="0" smtClean="0"/>
              <a:t> – acceso para instalar aplicaciones un hibrido entre un PLC y una computadora.</a:t>
            </a:r>
          </a:p>
          <a:p>
            <a:r>
              <a:rPr lang="es-BO" sz="1200" dirty="0" smtClean="0"/>
              <a:t>GATEWAYS </a:t>
            </a:r>
            <a:r>
              <a:rPr lang="es-BO" sz="1200" dirty="0" err="1" smtClean="0"/>
              <a:t>IoT</a:t>
            </a:r>
            <a:r>
              <a:rPr lang="es-BO" sz="1200" dirty="0" smtClean="0"/>
              <a:t> – protocolos convencionales a mejores</a:t>
            </a:r>
          </a:p>
          <a:p>
            <a:r>
              <a:rPr lang="es-BO" sz="1200" dirty="0" smtClean="0"/>
              <a:t>Firewalls Industriales – Bloquear trafico </a:t>
            </a:r>
            <a:r>
              <a:rPr lang="es-BO" sz="1200" dirty="0" err="1" smtClean="0"/>
              <a:t>indeceado</a:t>
            </a:r>
            <a:endParaRPr lang="es-BO" sz="1200" dirty="0" smtClean="0"/>
          </a:p>
          <a:p>
            <a:r>
              <a:rPr lang="es-BO" sz="1200" dirty="0" smtClean="0"/>
              <a:t>Protocolos </a:t>
            </a:r>
            <a:r>
              <a:rPr lang="es-BO" sz="1200" dirty="0" err="1" smtClean="0"/>
              <a:t>IoT</a:t>
            </a:r>
            <a:r>
              <a:rPr lang="es-BO" sz="1200" dirty="0" smtClean="0"/>
              <a:t> – </a:t>
            </a:r>
          </a:p>
          <a:p>
            <a:r>
              <a:rPr lang="es-BO" sz="1200" dirty="0" smtClean="0"/>
              <a:t>Software especializado – ayuda a crear aplicaciones </a:t>
            </a:r>
          </a:p>
          <a:p>
            <a:r>
              <a:rPr lang="es-BO" sz="1200" dirty="0" smtClean="0"/>
              <a:t>Lenguajes de programación – ayuda con programación </a:t>
            </a:r>
            <a:endParaRPr lang="en-US" sz="12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43615" y="2528716"/>
            <a:ext cx="5734621" cy="28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6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PROTOCOLOR DE COMUNICACIÓN – MODBUS Y MQTT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17" y="2026824"/>
            <a:ext cx="9926435" cy="5811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24" y="2760237"/>
            <a:ext cx="5784419" cy="40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9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¿Que es un protocolo de comunicación?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251678" y="1792942"/>
            <a:ext cx="10178322" cy="3593591"/>
          </a:xfrm>
        </p:spPr>
        <p:txBody>
          <a:bodyPr>
            <a:normAutofit/>
          </a:bodyPr>
          <a:lstStyle/>
          <a:p>
            <a:r>
              <a:rPr lang="es-BO" sz="1400" dirty="0" smtClean="0"/>
              <a:t>Un protocolo de comunicación es un conjunto de reglas que utilizan dos o mas dispositivos para enviarse información entre si.</a:t>
            </a:r>
          </a:p>
          <a:p>
            <a:r>
              <a:rPr lang="es-BO" sz="1400" dirty="0" smtClean="0"/>
              <a:t>Es un lista de instrucciones que define:</a:t>
            </a:r>
          </a:p>
          <a:p>
            <a:pPr algn="ctr"/>
            <a:r>
              <a:rPr lang="es-BO" sz="1400" dirty="0" smtClean="0"/>
              <a:t>Como comenzar la con conversación</a:t>
            </a:r>
          </a:p>
          <a:p>
            <a:pPr algn="ctr"/>
            <a:r>
              <a:rPr lang="es-BO" sz="1400" dirty="0" smtClean="0"/>
              <a:t>Como turnarse para hablar </a:t>
            </a:r>
          </a:p>
          <a:p>
            <a:pPr algn="ctr"/>
            <a:r>
              <a:rPr lang="es-BO" sz="1400" dirty="0" smtClean="0"/>
              <a:t>En que “idioma” hablar</a:t>
            </a:r>
          </a:p>
          <a:p>
            <a:pPr algn="ctr"/>
            <a:r>
              <a:rPr lang="es-BO" sz="1400" dirty="0" smtClean="0"/>
              <a:t>Como saber que la comunicación ha terminado</a:t>
            </a:r>
          </a:p>
          <a:p>
            <a:pPr algn="just"/>
            <a:r>
              <a:rPr lang="es-BO" sz="1400" dirty="0" smtClean="0"/>
              <a:t>Actualmente existen cientos de protocolos de comunicación y cada uno tiene sus fortalezas y debilidades.</a:t>
            </a:r>
          </a:p>
          <a:p>
            <a:pPr algn="just"/>
            <a:r>
              <a:rPr lang="es-BO" sz="1400" dirty="0" smtClean="0"/>
              <a:t>Protocolos que se vera en la clase: MQTT y </a:t>
            </a:r>
            <a:r>
              <a:rPr lang="es-BO" sz="1400" dirty="0" err="1" smtClean="0"/>
              <a:t>Modbus</a:t>
            </a:r>
            <a:endParaRPr lang="es-BO" sz="1400" dirty="0" smtClean="0"/>
          </a:p>
          <a:p>
            <a:pPr algn="just"/>
            <a:endParaRPr lang="en-U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06" y="4367026"/>
            <a:ext cx="3685624" cy="24909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48" y="4155728"/>
            <a:ext cx="3727304" cy="13524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548" y="5484002"/>
            <a:ext cx="280074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82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CONECTIVIDAD INDUSTRIAL</a:t>
            </a:r>
            <a:endParaRPr lang="en-US" dirty="0"/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smtClean="0"/>
              <a:t>La transformación digital ha revolucionado la fabricación y la automatización industrial</a:t>
            </a:r>
            <a:r>
              <a:rPr lang="en-US" dirty="0" smtClean="0"/>
              <a:t>.</a:t>
            </a:r>
          </a:p>
          <a:p>
            <a:r>
              <a:rPr lang="es-BO" dirty="0" smtClean="0"/>
              <a:t>Con ello, los protocolos de comunicación se han convertido en una parte fundamental de los procesos al permitir la conexión y el intercambio de datos entre dispositivos y sistemas en entornos industriales.</a:t>
            </a:r>
          </a:p>
        </p:txBody>
      </p:sp>
    </p:spTree>
    <p:extLst>
      <p:ext uri="{BB962C8B-B14F-4D97-AF65-F5344CB8AC3E}">
        <p14:creationId xmlns:p14="http://schemas.microsoft.com/office/powerpoint/2010/main" val="174849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 smtClean="0"/>
              <a:t>modbus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488141"/>
            <a:ext cx="10178322" cy="5074024"/>
          </a:xfrm>
        </p:spPr>
        <p:txBody>
          <a:bodyPr>
            <a:normAutofit/>
          </a:bodyPr>
          <a:lstStyle/>
          <a:p>
            <a:r>
              <a:rPr lang="es-BO" sz="1400" dirty="0" smtClean="0"/>
              <a:t>La comunicación MODBUS siempre se hace de formal local. Esto significa que no podrán comunicar desde google </a:t>
            </a:r>
            <a:r>
              <a:rPr lang="es-BO" sz="1400" dirty="0" err="1" smtClean="0"/>
              <a:t>colab</a:t>
            </a:r>
            <a:r>
              <a:rPr lang="es-BO" sz="1400" dirty="0" smtClean="0"/>
              <a:t>.</a:t>
            </a:r>
          </a:p>
          <a:p>
            <a:endParaRPr lang="en-U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530204"/>
            <a:ext cx="4829849" cy="21910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18" y="2519976"/>
            <a:ext cx="3142522" cy="22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3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Juntar ambos protocolos	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200" dirty="0" smtClean="0"/>
              <a:t>Requisitos PLC</a:t>
            </a:r>
          </a:p>
          <a:p>
            <a:r>
              <a:rPr lang="es-ES" sz="1200" dirty="0" smtClean="0"/>
              <a:t>La comunicación se </a:t>
            </a:r>
            <a:r>
              <a:rPr lang="es-ES" sz="1200" dirty="0" err="1" smtClean="0"/>
              <a:t>establecera</a:t>
            </a:r>
            <a:r>
              <a:rPr lang="es-ES" sz="1200" dirty="0" smtClean="0"/>
              <a:t> utilizando un dispositivo intermediario puede ser una computadora, dispositivo </a:t>
            </a:r>
            <a:r>
              <a:rPr lang="es-ES" sz="1200" dirty="0" err="1" smtClean="0"/>
              <a:t>edge</a:t>
            </a:r>
            <a:r>
              <a:rPr lang="es-ES" sz="1200" dirty="0" smtClean="0"/>
              <a:t>, puede ser una </a:t>
            </a:r>
            <a:r>
              <a:rPr lang="es-ES" sz="1200" dirty="0" err="1" smtClean="0"/>
              <a:t>rasperry</a:t>
            </a:r>
            <a:r>
              <a:rPr lang="es-ES" sz="1200" dirty="0" smtClean="0"/>
              <a:t> </a:t>
            </a:r>
            <a:r>
              <a:rPr lang="es-ES" sz="1200" dirty="0" err="1" smtClean="0"/>
              <a:t>pay</a:t>
            </a:r>
            <a:r>
              <a:rPr lang="es-ES" sz="1200" dirty="0" smtClean="0"/>
              <a:t> o cualquier dispositivo donde yo pueda correr Python lo que vamos a hacer es extraer información del PLC mediante MODBUS y la redirigimos hacia un bróker </a:t>
            </a:r>
            <a:r>
              <a:rPr lang="es-ES" sz="1200" dirty="0" err="1" smtClean="0"/>
              <a:t>mqtt</a:t>
            </a:r>
            <a:r>
              <a:rPr lang="es-ES" sz="1200" dirty="0" smtClean="0"/>
              <a:t> luego establecer la </a:t>
            </a:r>
            <a:r>
              <a:rPr lang="es-ES" sz="1200" dirty="0" err="1" smtClean="0"/>
              <a:t>coneccion</a:t>
            </a:r>
            <a:r>
              <a:rPr lang="es-ES" sz="1200" dirty="0" smtClean="0"/>
              <a:t> y recibir la información en mi celular.</a:t>
            </a:r>
            <a:endParaRPr lang="en-US" sz="1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82" y="3457817"/>
            <a:ext cx="6110614" cy="30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0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Generando </a:t>
            </a:r>
            <a:r>
              <a:rPr lang="es-ES" dirty="0" err="1" smtClean="0"/>
              <a:t>graficos</a:t>
            </a:r>
            <a:r>
              <a:rPr lang="es-ES" dirty="0" smtClean="0"/>
              <a:t> con </a:t>
            </a:r>
            <a:r>
              <a:rPr lang="es-ES" dirty="0" err="1" smtClean="0"/>
              <a:t>matplotlib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Matplotlib</a:t>
            </a:r>
            <a:r>
              <a:rPr lang="es-ES" dirty="0" smtClean="0"/>
              <a:t> es una librería de Python que nos permite graficar dentro de Python</a:t>
            </a:r>
          </a:p>
          <a:p>
            <a:r>
              <a:rPr lang="es-ES" dirty="0" smtClean="0"/>
              <a:t>Instalar la librería</a:t>
            </a:r>
          </a:p>
          <a:p>
            <a:r>
              <a:rPr lang="es-ES" dirty="0" smtClean="0"/>
              <a:t>Enlace </a:t>
            </a:r>
            <a:r>
              <a:rPr lang="es-ES" dirty="0"/>
              <a:t>de ejercicios (</a:t>
            </a:r>
            <a:r>
              <a:rPr lang="es-ES" dirty="0">
                <a:hlinkClick r:id="rId2"/>
              </a:rPr>
              <a:t>https://colab.research.google.com/drive/1GEZfs5UFMaIbPsrZ5VbpQOU5jzvlHJRi</a:t>
            </a:r>
            <a:r>
              <a:rPr lang="es-ES" dirty="0" smtClean="0"/>
              <a:t>)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11" y="2813222"/>
            <a:ext cx="3591426" cy="2095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33" y="4082796"/>
            <a:ext cx="7211004" cy="10485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33" y="5067499"/>
            <a:ext cx="7748886" cy="17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4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47" y="109070"/>
            <a:ext cx="2735905" cy="13780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47" y="1449543"/>
            <a:ext cx="9075538" cy="20827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47" y="3532316"/>
            <a:ext cx="8021197" cy="33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8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Programar	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dirty="0" smtClean="0"/>
              <a:t>Es la acción de darle a un equipo instrucciones en orden, explicándole paso a paso lo que queremos que haga</a:t>
            </a:r>
            <a:r>
              <a:rPr lang="en-US" dirty="0" smtClean="0"/>
              <a:t>. </a:t>
            </a:r>
          </a:p>
          <a:p>
            <a:r>
              <a:rPr lang="es-BO" dirty="0" smtClean="0"/>
              <a:t>Imaginen que están dando instrucciones a alguien que no sabe hacer nada por su cuenta.</a:t>
            </a:r>
          </a:p>
          <a:p>
            <a:r>
              <a:rPr lang="es-BO" dirty="0" smtClean="0"/>
              <a:t>Tienen que ser extremadamente claros y detallados.</a:t>
            </a:r>
          </a:p>
          <a:p>
            <a:r>
              <a:rPr lang="es-BO" dirty="0"/>
              <a:t>EJEMPLO (https://</a:t>
            </a:r>
            <a:r>
              <a:rPr lang="es-BO" dirty="0" smtClean="0"/>
              <a:t>www.youtube.com/watch?v=cDA3_5982h8)</a:t>
            </a:r>
          </a:p>
        </p:txBody>
      </p:sp>
    </p:spTree>
    <p:extLst>
      <p:ext uri="{BB962C8B-B14F-4D97-AF65-F5344CB8AC3E}">
        <p14:creationId xmlns:p14="http://schemas.microsoft.com/office/powerpoint/2010/main" val="29031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Analisis</a:t>
            </a:r>
            <a:r>
              <a:rPr lang="es-ES" dirty="0" smtClean="0"/>
              <a:t> de datos con pandas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08" y="1128451"/>
            <a:ext cx="5818314" cy="33359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8" y="4464424"/>
            <a:ext cx="6414085" cy="22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00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67" y="135016"/>
            <a:ext cx="7002276" cy="29040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84729" y="3863788"/>
            <a:ext cx="9737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EJERCICIO LINK (</a:t>
            </a:r>
            <a:r>
              <a:rPr lang="es-ES" dirty="0">
                <a:hlinkClick r:id="rId3"/>
              </a:rPr>
              <a:t>https://colab.research.google.com/drive/1gkJDM--mLW8C61svYablSlnQJxnNAQnA</a:t>
            </a:r>
            <a:r>
              <a:rPr lang="es-E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Open cv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62031" y="1443319"/>
            <a:ext cx="4225757" cy="636493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INSTALACION .- PYTHON, JUPITER Y…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16" y="2079812"/>
            <a:ext cx="3010320" cy="266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16" y="2474518"/>
            <a:ext cx="2438740" cy="2953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16" y="2897803"/>
            <a:ext cx="3153215" cy="238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016" y="3321088"/>
            <a:ext cx="2734057" cy="31436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305230" y="3980330"/>
            <a:ext cx="10459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</a:t>
            </a:r>
            <a:r>
              <a:rPr lang="es-ES" dirty="0" err="1" smtClean="0"/>
              <a:t>vision</a:t>
            </a:r>
            <a:r>
              <a:rPr lang="es-ES" dirty="0" smtClean="0"/>
              <a:t> artificial es una rama de la IA y se puede implementar de manera fácil con Python y una biblioteca</a:t>
            </a:r>
          </a:p>
          <a:p>
            <a:r>
              <a:rPr lang="es-ES" dirty="0" err="1" smtClean="0"/>
              <a:t>Opencv</a:t>
            </a:r>
            <a:r>
              <a:rPr lang="es-ES" dirty="0" smtClean="0"/>
              <a:t> esta biblioteca nos permitirá trabajar con herramientas de IA y lo mejor es que es OPEN SOURCE.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15829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Ejemplo de un programa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740" y="2034989"/>
            <a:ext cx="9004504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5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sintaxis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400" dirty="0"/>
              <a:t>Diferentes lenguajes de programación tienen distintas sintaxis, es decir, reglas para escribir el código. </a:t>
            </a:r>
          </a:p>
          <a:p>
            <a:r>
              <a:rPr lang="es-ES" sz="1400" dirty="0"/>
              <a:t>En el caso de </a:t>
            </a:r>
            <a:r>
              <a:rPr lang="es-ES" sz="1400" b="1" dirty="0"/>
              <a:t>Python</a:t>
            </a:r>
            <a:r>
              <a:rPr lang="es-ES" sz="1400" dirty="0"/>
              <a:t>, las reglas de sintaxis son bastante simples. Más adelante profundizaremos en el tema. </a:t>
            </a:r>
          </a:p>
          <a:p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línea</a:t>
            </a:r>
            <a:r>
              <a:rPr lang="en-US" sz="1400" dirty="0"/>
              <a:t> =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instrucción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s-ES" sz="1400" dirty="0"/>
              <a:t>Los espacios entre líneas son ignorados (podemos separar nuestro código en “bloques” y mantenerlo más </a:t>
            </a:r>
            <a:r>
              <a:rPr lang="es-ES" sz="1400" dirty="0" smtClean="0"/>
              <a:t>ordenado</a:t>
            </a:r>
          </a:p>
          <a:p>
            <a:r>
              <a:rPr lang="es-ES" sz="1400" dirty="0"/>
              <a:t>Los comentarios se inician con el carácter # y se extienden hasta el final de la línea</a:t>
            </a:r>
            <a:r>
              <a:rPr lang="es-ES" sz="1400" dirty="0" smtClean="0"/>
              <a:t>.</a:t>
            </a:r>
          </a:p>
          <a:p>
            <a:r>
              <a:rPr lang="es-ES" sz="1400" dirty="0"/>
              <a:t>El texto pueden delimitarse con comillas </a:t>
            </a:r>
            <a:r>
              <a:rPr lang="es-ES" sz="1400" dirty="0" smtClean="0"/>
              <a:t>simples (‘) o dobles (“)</a:t>
            </a:r>
          </a:p>
          <a:p>
            <a:r>
              <a:rPr lang="es-ES" sz="1400" dirty="0" smtClean="0"/>
              <a:t>Los bloques de código se delimitan por la </a:t>
            </a:r>
            <a:r>
              <a:rPr lang="es-ES" sz="1400" dirty="0" err="1" smtClean="0"/>
              <a:t>indentacion</a:t>
            </a:r>
            <a:r>
              <a:rPr lang="es-ES" sz="1400" dirty="0" smtClean="0"/>
              <a:t>, no por llaves {}</a:t>
            </a:r>
          </a:p>
          <a:p>
            <a:r>
              <a:rPr lang="es-ES" sz="1400" dirty="0" smtClean="0"/>
              <a:t>Las listas y diccionarios se crean usando corchetes [] y llaves {}, respectivamente (los veremos mas adelante)</a:t>
            </a:r>
          </a:p>
          <a:p>
            <a:r>
              <a:rPr lang="es-ES" sz="1400" dirty="0" smtClean="0"/>
              <a:t>Las expresiones booleanas (es decir, aquellos elementos que solamente tienen dos estados posibles, como un botón o un LED) usan TRUE  y FALSE con mayúscula inicial</a:t>
            </a:r>
          </a:p>
          <a:p>
            <a:r>
              <a:rPr lang="es-ES" sz="1400" dirty="0" smtClean="0"/>
              <a:t>Python usa el punto (.) para separar decimales, no la coma</a:t>
            </a:r>
          </a:p>
          <a:p>
            <a:endParaRPr lang="es-E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32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variable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470212"/>
            <a:ext cx="10178322" cy="2079811"/>
          </a:xfrm>
        </p:spPr>
        <p:txBody>
          <a:bodyPr/>
          <a:lstStyle/>
          <a:p>
            <a:r>
              <a:rPr lang="es-ES" dirty="0"/>
              <a:t>En muchos lenguajes de programación, las variables se usan para todo, desde guardar momentáneamente un valor, hasta realizar operaciones y almacenar estados complejos.</a:t>
            </a:r>
          </a:p>
          <a:p>
            <a:r>
              <a:rPr lang="es-ES" dirty="0"/>
              <a:t>Una variable tiene un </a:t>
            </a:r>
            <a:r>
              <a:rPr lang="es-ES" b="1" dirty="0"/>
              <a:t>nombre</a:t>
            </a:r>
            <a:r>
              <a:rPr lang="es-ES" dirty="0"/>
              <a:t>, un </a:t>
            </a:r>
            <a:r>
              <a:rPr lang="es-ES" b="1" dirty="0"/>
              <a:t>valor</a:t>
            </a:r>
            <a:r>
              <a:rPr lang="es-ES" dirty="0"/>
              <a:t> guardado y un </a:t>
            </a:r>
            <a:r>
              <a:rPr lang="es-ES" b="1" dirty="0"/>
              <a:t>tipo de datos</a:t>
            </a:r>
            <a:r>
              <a:rPr lang="es-ES" dirty="0"/>
              <a:t> asociado.</a:t>
            </a:r>
          </a:p>
          <a:p>
            <a:r>
              <a:rPr lang="es-ES" b="1" dirty="0"/>
              <a:t>Tipos de datos para </a:t>
            </a:r>
            <a:r>
              <a:rPr lang="es-ES" b="1" dirty="0" smtClean="0"/>
              <a:t>variables</a:t>
            </a:r>
          </a:p>
          <a:p>
            <a:r>
              <a:rPr lang="es-ES" dirty="0"/>
              <a:t>Los tipos más comunes que nos podemos llegar a encontrar en Python son los siguientes: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64" y="3711389"/>
            <a:ext cx="8858149" cy="22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494890"/>
            <a:ext cx="783064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4784" y="382385"/>
            <a:ext cx="10178322" cy="1492132"/>
          </a:xfrm>
        </p:spPr>
        <p:txBody>
          <a:bodyPr/>
          <a:lstStyle/>
          <a:p>
            <a:r>
              <a:rPr lang="es-BO" dirty="0" smtClean="0"/>
              <a:t>ESTRUCTURAS DE CONTROL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96" y="1568822"/>
            <a:ext cx="8114987" cy="45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5" y="976980"/>
            <a:ext cx="7030290" cy="47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7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645</TotalTime>
  <Words>1352</Words>
  <Application>Microsoft Office PowerPoint</Application>
  <PresentationFormat>Panorámica</PresentationFormat>
  <Paragraphs>113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Impact</vt:lpstr>
      <vt:lpstr>Badge</vt:lpstr>
      <vt:lpstr>INGELEARN</vt:lpstr>
      <vt:lpstr>CLAVES PARA PROGRAMAR</vt:lpstr>
      <vt:lpstr>Programar </vt:lpstr>
      <vt:lpstr>Ejemplo de un programa</vt:lpstr>
      <vt:lpstr>sintaxis</vt:lpstr>
      <vt:lpstr>variable</vt:lpstr>
      <vt:lpstr>Presentación de PowerPoint</vt:lpstr>
      <vt:lpstr>ESTRUCTURAS DE CONTROL</vt:lpstr>
      <vt:lpstr>Presentación de PowerPoint</vt:lpstr>
      <vt:lpstr>GOOGLE COLAB</vt:lpstr>
      <vt:lpstr>Presentación de PowerPoint</vt:lpstr>
      <vt:lpstr>Estructura de datos</vt:lpstr>
      <vt:lpstr>Presentación de PowerPoint</vt:lpstr>
      <vt:lpstr>Presentación de PowerPoint</vt:lpstr>
      <vt:lpstr>Funciones y modulos en python</vt:lpstr>
      <vt:lpstr>INTRODUCCION A LOS EQUIPOS INDUSDRIALES</vt:lpstr>
      <vt:lpstr>Presentación de PowerPoint</vt:lpstr>
      <vt:lpstr>Presentación de PowerPoint</vt:lpstr>
      <vt:lpstr>SISTEMA INDUSTRIAL TIPICO</vt:lpstr>
      <vt:lpstr>PROTOCOLOS DE COMUNICACIÓN INDUSTRIALES</vt:lpstr>
      <vt:lpstr>Revoluciones industruales</vt:lpstr>
      <vt:lpstr>Una mescla de lo convencional con lo actual</vt:lpstr>
      <vt:lpstr>PROTOCOLOR DE COMUNICACIÓN – MODBUS Y MQTT</vt:lpstr>
      <vt:lpstr>¿Que es un protocolo de comunicación?</vt:lpstr>
      <vt:lpstr>CONECTIVIDAD INDUSTRIAL</vt:lpstr>
      <vt:lpstr>modbus</vt:lpstr>
      <vt:lpstr>Juntar ambos protocolos </vt:lpstr>
      <vt:lpstr>Generando graficos con matplotlib</vt:lpstr>
      <vt:lpstr>Presentación de PowerPoint</vt:lpstr>
      <vt:lpstr>Analisis de datos con pandas</vt:lpstr>
      <vt:lpstr>Presentación de PowerPoint</vt:lpstr>
      <vt:lpstr>Open 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INGELEARN</dc:title>
  <dc:creator>Jhonatan</dc:creator>
  <cp:lastModifiedBy>Jhonatan</cp:lastModifiedBy>
  <cp:revision>30</cp:revision>
  <dcterms:created xsi:type="dcterms:W3CDTF">2024-11-15T01:38:51Z</dcterms:created>
  <dcterms:modified xsi:type="dcterms:W3CDTF">2024-11-17T23:13:23Z</dcterms:modified>
</cp:coreProperties>
</file>